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3"/>
  </p:notesMasterIdLst>
  <p:sldIdLst>
    <p:sldId id="287" r:id="rId2"/>
    <p:sldId id="289" r:id="rId3"/>
    <p:sldId id="292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98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9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80351" autoAdjust="0"/>
  </p:normalViewPr>
  <p:slideViewPr>
    <p:cSldViewPr snapToGrid="0" showGuides="1">
      <p:cViewPr>
        <p:scale>
          <a:sx n="188" d="100"/>
          <a:sy n="188" d="100"/>
        </p:scale>
        <p:origin x="-1428" y="-48"/>
      </p:cViewPr>
      <p:guideLst>
        <p:guide orient="horz" pos="849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53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397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same about this representation? …different?</a:t>
            </a:r>
            <a:endParaRPr lang="en-GB" b="0" dirty="0">
              <a:effectLst/>
            </a:endParaRP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you think the creators of these two graphs used the same data source? Why or why not?</a:t>
            </a:r>
            <a:endParaRPr lang="en-GB" b="0" dirty="0">
              <a:effectLst/>
            </a:endParaRPr>
          </a:p>
          <a:p>
            <a:pPr marL="139700" indent="0" rtl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47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notice?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wonder?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new information did we just learn?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does that change your thinking about the graph?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values can you estimate now?</a:t>
            </a:r>
            <a:endParaRPr lang="en-GB" b="0" dirty="0">
              <a:effectLst/>
            </a:endParaRP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think this graph might be about?</a:t>
            </a:r>
            <a:endParaRPr lang="en-GB" b="0" dirty="0">
              <a:effectLst/>
            </a:endParaRPr>
          </a:p>
          <a:p>
            <a:pPr marL="139700" indent="0" rtl="0">
              <a:buNone/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2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new information did we just learn? </a:t>
            </a: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does that change your thinking about the graph? </a:t>
            </a: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values can you estimate now?</a:t>
            </a:r>
            <a:endParaRPr lang="en-GB" b="0" dirty="0">
              <a:effectLst/>
            </a:endParaRP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think this graph might be about?</a:t>
            </a:r>
            <a:endParaRPr lang="en-GB" b="0" dirty="0">
              <a:effectLst/>
            </a:endParaRPr>
          </a:p>
          <a:p>
            <a:pPr marL="139700" indent="0" rtl="0">
              <a:buNone/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16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new information did we just learn? </a:t>
            </a: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does that change your thinking about the graph? </a:t>
            </a: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values can you estimate now?</a:t>
            </a:r>
            <a:endParaRPr lang="en-GB" b="0" dirty="0">
              <a:effectLst/>
            </a:endParaRPr>
          </a:p>
          <a:p>
            <a:pPr rtl="0"/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do you think this graph might be about?</a:t>
            </a:r>
            <a:endParaRPr lang="en-GB" b="0" dirty="0">
              <a:effectLst/>
            </a:endParaRPr>
          </a:p>
          <a:p>
            <a:pPr marL="139700" indent="0" rtl="0">
              <a:buNone/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65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new information did we just learn?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you surprised? Why or why not?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would you label the x-axis (horizontal axis)?</a:t>
            </a:r>
            <a:endParaRPr lang="en-GB" b="0" dirty="0">
              <a:effectLst/>
            </a:endParaRPr>
          </a:p>
          <a:p>
            <a:pPr marL="139700" indent="0">
              <a:buNone/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60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new information did we just learn?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What’s the most popular number of colours?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 how many more flags have 3 colours than 4 colours? </a:t>
            </a:r>
          </a:p>
          <a:p>
            <a:pPr rtl="0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name a country with a flag that has 2 colours? …3? …7 or 8?</a:t>
            </a:r>
            <a:endParaRPr lang="en-GB" b="0" dirty="0">
              <a:effectLst/>
            </a:endParaRPr>
          </a:p>
          <a:p>
            <a:pPr marL="139700" indent="0" rtl="0">
              <a:buNone/>
            </a:pP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rtl="0"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404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IE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same about this representation? What is different?</a:t>
            </a:r>
          </a:p>
          <a:p>
            <a:pPr rtl="0"/>
            <a:r>
              <a:rPr lang="en-GB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think the creators of these two graphs used the same data source? Why or why not</a:t>
            </a:r>
            <a:r>
              <a:rPr lang="en-GB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345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1A121D-08D4-660D-69DF-04E021DD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43E86F-9AFE-9641-9B09-59484C8F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4CDEC2ED-683A-C43C-0F66-7F8CD54E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3C6DDE7-4272-5CD4-1C62-3FF5FA4988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208868"/>
            <a:ext cx="8103678" cy="34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10000"/>
              <a:buFont typeface="Arial" panose="020B0604020202020204" pitchFamily="34" charset="0"/>
              <a:buChar char="•"/>
              <a:defRPr sz="2800"/>
            </a:lvl1pPr>
            <a:lvl2pPr marL="685800" indent="-228600">
              <a:buSzPct val="95000"/>
              <a:buFont typeface="Courier New" panose="02070309020205020404" pitchFamily="49" charset="0"/>
              <a:buChar char="o"/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10759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47CCE2-BFF8-8BB8-98C9-1EA07098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B0A86E-4028-105D-5F21-C3EFC02A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AAD33976-7CAE-FD84-B205-C12C5E93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A4C0570-DE3A-C457-7D6A-D6DA71FFDB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27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75" y="350727"/>
            <a:ext cx="2451850" cy="231291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D9255F2A-9D59-BCB2-491F-B41AA4D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2898183"/>
            <a:ext cx="7514740" cy="123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7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96419E4F-4070-2CDE-3536-984B6343C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883" y="1648480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Category 1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B0155706-B3E5-1C00-9BDA-02787D90B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161" y="2742944"/>
            <a:ext cx="810367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Sassoon Sans US Rg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6965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59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40" y="733500"/>
            <a:ext cx="3139785" cy="2961863"/>
          </a:xfrm>
          <a:prstGeom prst="rect">
            <a:avLst/>
          </a:prstGeom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xmlns="" id="{E2046A90-8984-3372-39CB-925489297B34}"/>
              </a:ext>
            </a:extLst>
          </p:cNvPr>
          <p:cNvSpPr txBox="1">
            <a:spLocks/>
          </p:cNvSpPr>
          <p:nvPr/>
        </p:nvSpPr>
        <p:spPr>
          <a:xfrm>
            <a:off x="0" y="3850316"/>
            <a:ext cx="9144000" cy="93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Sassoon Sans US Rg" pitchFamily="2" charset="77"/>
                <a:ea typeface="Sassoon Sans US Rg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©The Educational Company of Ireland.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www.mathsandme.ie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3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E5B636-1F46-56E3-A117-F58B3626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F276CE-40A7-41C3-4F64-843C625F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E8BC7"/>
          </a:solidFill>
          <a:latin typeface="Sassoon Sans US Rg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8BC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24BBE-8556-C052-EF0E-59F0855D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Slow-Reveal Data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6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6707B6-8089-CFDB-625E-242D3DAF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950D641-B7F7-CE1B-0DCD-7B4F6B97F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016" r="11667"/>
          <a:stretch/>
        </p:blipFill>
        <p:spPr>
          <a:xfrm>
            <a:off x="63761" y="1642683"/>
            <a:ext cx="4289054" cy="3163426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D3B7D68C-A110-0CD0-2980-D4124D671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9635" t="3494" r="26171"/>
          <a:stretch/>
        </p:blipFill>
        <p:spPr>
          <a:xfrm>
            <a:off x="4312355" y="801111"/>
            <a:ext cx="4612001" cy="4004997"/>
          </a:xfrm>
        </p:spPr>
      </p:pic>
    </p:spTree>
    <p:extLst>
      <p:ext uri="{BB962C8B-B14F-4D97-AF65-F5344CB8AC3E}">
        <p14:creationId xmlns:p14="http://schemas.microsoft.com/office/powerpoint/2010/main" val="33698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0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ED46D7-8300-5D62-1640-F8B4FCD5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3D0CC2C-5C8A-9C48-5679-A0C9F24E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DDA2267-23CD-E213-0076-EA6D2EF03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042EE1-F30B-A6A5-163F-8ABA4D4C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3811839-C5E7-B3CF-5B43-F68474AB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DD5190-CDA0-7B57-6921-4CF1D9823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74AD3F-A257-C3C6-9223-A90C8124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2226D1A-0BE0-CA60-9D64-1CD0DA6F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782" r="2782"/>
          <a:stretch/>
        </p:blipFill>
        <p:spPr>
          <a:xfrm>
            <a:off x="1238080" y="124948"/>
            <a:ext cx="7601119" cy="46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292B50-45CE-6E7A-35B7-A156CE34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888DB66-9ADC-F3D1-867A-D0A4E196D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6191" t="3262" r="19900" b="15"/>
          <a:stretch/>
        </p:blipFill>
        <p:spPr>
          <a:xfrm>
            <a:off x="1796431" y="169934"/>
            <a:ext cx="6133763" cy="4636736"/>
          </a:xfrm>
        </p:spPr>
      </p:pic>
    </p:spTree>
    <p:extLst>
      <p:ext uri="{BB962C8B-B14F-4D97-AF65-F5344CB8AC3E}">
        <p14:creationId xmlns:p14="http://schemas.microsoft.com/office/powerpoint/2010/main" val="4047407149"/>
      </p:ext>
    </p:extLst>
  </p:cSld>
  <p:clrMapOvr>
    <a:masterClrMapping/>
  </p:clrMapOvr>
</p:sld>
</file>

<file path=ppt/theme/theme1.xml><?xml version="1.0" encoding="utf-8"?>
<a:theme xmlns:a="http://schemas.openxmlformats.org/drawingml/2006/main" name="MM_PPT Template_v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3" id="{462F5A81-63FF-6840-AB62-048EB7BCDD7C}" vid="{3DF2F8C4-6063-9D45-809B-F8FEC2E006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 Template_v2</Template>
  <TotalTime>600</TotalTime>
  <Words>259</Words>
  <Application>Microsoft Office PowerPoint</Application>
  <PresentationFormat>On-screen Show (16:9)</PresentationFormat>
  <Paragraphs>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MS Mincho</vt:lpstr>
      <vt:lpstr>Courier New</vt:lpstr>
      <vt:lpstr>Sassoon Sans US Rg</vt:lpstr>
      <vt:lpstr>Cambria</vt:lpstr>
      <vt:lpstr>MM_PPT Template_v3</vt:lpstr>
      <vt:lpstr>Slow-Reveal Data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Slow-Reveal Data (1)</dc:title>
  <cp:lastModifiedBy>Home</cp:lastModifiedBy>
  <cp:revision>27</cp:revision>
  <dcterms:modified xsi:type="dcterms:W3CDTF">2025-02-20T13:08:56Z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1985397604</vt:i4>
  </property>
  <property fmtid="{D5CDD505-2E9C-101B-9397-08002B2CF9AE}" pid="3" name="_NewReviewCycle">
    <vt:lpwstr/>
  </property>
  <property fmtid="{D5CDD505-2E9C-101B-9397-08002B2CF9AE}" pid="4" name="_EmailSubject">
    <vt:lpwstr>MAM - 3-4 Class: Project Tracker - Sign Off</vt:lpwstr>
  </property>
  <property fmtid="{D5CDD505-2E9C-101B-9397-08002B2CF9AE}" pid="5" name="_AuthorEmail">
    <vt:lpwstr>ben.clancy@smurfitwestrock.ie</vt:lpwstr>
  </property>
  <property fmtid="{D5CDD505-2E9C-101B-9397-08002B2CF9AE}" pid="6" name="_AuthorEmailDisplayName">
    <vt:lpwstr>Ben Clancy</vt:lpwstr>
  </property>
</Properties>
</file>